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9"/>
  </p:notesMasterIdLst>
  <p:handoutMasterIdLst>
    <p:handoutMasterId r:id="rId10"/>
  </p:handoutMasterIdLst>
  <p:sldIdLst>
    <p:sldId id="261" r:id="rId2"/>
    <p:sldId id="481" r:id="rId3"/>
    <p:sldId id="480" r:id="rId4"/>
    <p:sldId id="493" r:id="rId5"/>
    <p:sldId id="494" r:id="rId6"/>
    <p:sldId id="610" r:id="rId7"/>
    <p:sldId id="495" r:id="rId8"/>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F9FF"/>
    <a:srgbClr val="D5EFFF"/>
    <a:srgbClr val="384A94"/>
    <a:srgbClr val="55C37A"/>
    <a:srgbClr val="FFFFCC"/>
    <a:srgbClr val="CCECFF"/>
    <a:srgbClr val="D5D5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91134" autoAdjust="0"/>
  </p:normalViewPr>
  <p:slideViewPr>
    <p:cSldViewPr>
      <p:cViewPr varScale="1">
        <p:scale>
          <a:sx n="44" d="100"/>
          <a:sy n="44" d="100"/>
        </p:scale>
        <p:origin x="1373" y="53"/>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The question of whether there is too much repetition is designed to clue students into seeing it as a deliberate choice made by Dickens to exaggerate Scrooge’s behaviour and poke fun at him, as well as building narrative pace at a key moment, to prepare for the appearance of Marley’s ghost. It calls for students’ opinion about the effectiveness of repetition for rhetorical effect. You can support initial discussion through more specific questions or allocations of tasks, for example to find:</a:t>
            </a:r>
          </a:p>
          <a:p>
            <a:pPr marL="171450" indent="-171450">
              <a:buFont typeface="Arial" panose="020B0604020202020204" pitchFamily="34" charset="0"/>
              <a:buChar char="•"/>
            </a:pPr>
            <a:r>
              <a:rPr lang="en-GB" dirty="0"/>
              <a:t>How many different household objects are listed here? </a:t>
            </a:r>
          </a:p>
          <a:p>
            <a:pPr marL="171450" indent="-171450">
              <a:buFont typeface="Arial" panose="020B0604020202020204" pitchFamily="34" charset="0"/>
              <a:buChar char="•"/>
            </a:pPr>
            <a:r>
              <a:rPr lang="en-GB" dirty="0"/>
              <a:t>How many times is ‘nobody’ repeated? </a:t>
            </a:r>
          </a:p>
          <a:p>
            <a:pPr marL="171450" indent="-171450">
              <a:buFont typeface="Arial" panose="020B0604020202020204" pitchFamily="34" charset="0"/>
              <a:buChar char="•"/>
            </a:pPr>
            <a:r>
              <a:rPr lang="en-GB" dirty="0"/>
              <a:t>What different actions do we see Scrooge carrying out?</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dirty="0"/>
              <a:t>The next slides look in more detail at language choices that create the repetition.</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940402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In discussion, you could focus on what the repetition suggests about Scrooge’s character, for example:</a:t>
            </a:r>
          </a:p>
          <a:p>
            <a:pPr marL="171450" indent="-171450">
              <a:buFont typeface="Arial" panose="020B0604020202020204" pitchFamily="34" charset="0"/>
              <a:buChar char="•"/>
            </a:pPr>
            <a:r>
              <a:rPr lang="en-GB" dirty="0"/>
              <a:t>the lists of items in the room is like an inventory of Scrooge’s property, as if he is counting out his wealth</a:t>
            </a:r>
          </a:p>
          <a:p>
            <a:pPr marL="171450" indent="-171450">
              <a:buFont typeface="Arial" panose="020B0604020202020204" pitchFamily="34" charset="0"/>
              <a:buChar char="•"/>
            </a:pPr>
            <a:r>
              <a:rPr lang="en-GB" dirty="0"/>
              <a:t>it also gives the reader a visual ‘sweep’ of his room, helping us imagine it</a:t>
            </a:r>
          </a:p>
          <a:p>
            <a:pPr marL="171450" indent="-171450">
              <a:buFont typeface="Arial" panose="020B0604020202020204" pitchFamily="34" charset="0"/>
              <a:buChar char="•"/>
            </a:pPr>
            <a:r>
              <a:rPr lang="en-GB" dirty="0"/>
              <a:t>the lists reveal that he actually lives very frugally, indicative of his meanness</a:t>
            </a:r>
          </a:p>
          <a:p>
            <a:pPr marL="171450" indent="-171450">
              <a:buFont typeface="Arial" panose="020B0604020202020204" pitchFamily="34" charset="0"/>
              <a:buChar char="•"/>
            </a:pPr>
            <a:r>
              <a:rPr lang="en-GB" dirty="0"/>
              <a:t>the repetitive actions suggest he lives by routines and order, wanting everything to be in its right place</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dirty="0"/>
              <a:t>they also suggest his nervousness – he has just seen his door knocker change into the face of Marley, his dead partner in his counting house (banking) firm, so he is checking his rooms – and double checking, in the case of the lumber room –  to make sure there is nothing out of the ordinary</a:t>
            </a:r>
            <a:r>
              <a:rPr lang="en-GB" sz="1200" dirty="0">
                <a:latin typeface="Calibri" pitchFamily="34" charset="0"/>
                <a:cs typeface="Calibri" pitchFamily="34" charset="0"/>
              </a:rPr>
              <a:t>. Scrooge is trying to reassure himself that everything is normal and as it should but the nervous repetition makes us feel anxious rather than reassured</a:t>
            </a:r>
            <a:endParaRPr lang="en-GB" dirty="0"/>
          </a:p>
          <a:p>
            <a:pPr marL="171450" indent="-171450">
              <a:buFont typeface="Arial" panose="020B0604020202020204" pitchFamily="34" charset="0"/>
              <a:buChar char="•"/>
            </a:pPr>
            <a:r>
              <a:rPr lang="en-GB" dirty="0"/>
              <a:t>the number of minor sentences in the lists quicken the narrative pace and sound somewhat breathless, thus adding to the sense of Scrooge’s fear. The pace slows with the description of his dressing gown, showing us that Scrooge does indeed suspect there might be a ghost in the room</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2750639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In discussion you might bring out:</a:t>
            </a:r>
          </a:p>
          <a:p>
            <a:pPr marL="171450" indent="-171450">
              <a:buFont typeface="Wingdings" panose="05000000000000000000" pitchFamily="2" charset="2"/>
              <a:buChar char="§"/>
            </a:pPr>
            <a:r>
              <a:rPr lang="en-GB" dirty="0"/>
              <a:t>how the co-ordinated clauses focus attention on Scrooge’s routine, repetitive, methodical actions and create a false sense of security for Scrooge and the reader at this point in the plot. He seems ‘quite satisfied’ that all is as it should be, underlined by performing his nightly rituals, but this apparent calm is belied by the one action that is not his normal practice (double-locking the door).  Somewhat humorously, this action  underlines that he cannot escape from Marley’s ghost even though he might try to</a:t>
            </a:r>
          </a:p>
          <a:p>
            <a:pPr marL="171450" indent="-171450">
              <a:buFont typeface="Wingdings" panose="05000000000000000000" pitchFamily="2" charset="2"/>
              <a:buChar char="§"/>
            </a:pPr>
            <a:r>
              <a:rPr lang="en-GB" dirty="0"/>
              <a:t>the linked verb choices make the same point, ironically highlighting the prison he is creating – he is locking himself IN with Marley’s ghost, rather than locking it out</a:t>
            </a:r>
          </a:p>
          <a:p>
            <a:pPr marL="171450" indent="-171450">
              <a:buFont typeface="Wingdings" panose="05000000000000000000" pitchFamily="2" charset="2"/>
              <a:buChar char="§"/>
            </a:pPr>
            <a:r>
              <a:rPr lang="en-GB" dirty="0"/>
              <a:t>the heavy use of co-ordination (following from the minor sentences of the previous paragraph) helps maintain narrative pace, building up to the key appearance of the ghost</a:t>
            </a:r>
          </a:p>
        </p:txBody>
      </p:sp>
      <p:sp>
        <p:nvSpPr>
          <p:cNvPr id="4" name="Slide Number Placeholder 3"/>
          <p:cNvSpPr>
            <a:spLocks noGrp="1"/>
          </p:cNvSpPr>
          <p:nvPr>
            <p:ph type="sldNum" sz="quarter" idx="10"/>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3131047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To consolidate understanding, you might ask students to prepare a ‘verbal’ essay in response to the question about language choices and structure (sentences and paragraphs), bringing together points from discussion in a more formal way.</a:t>
            </a:r>
          </a:p>
          <a:p>
            <a:pPr marL="342900" indent="-342900">
              <a:buClr>
                <a:srgbClr val="0070C0"/>
              </a:buClr>
              <a:buSzPct val="75000"/>
              <a:buFont typeface="Wingdings" pitchFamily="2" charset="2"/>
              <a:buChar char="q"/>
            </a:pPr>
            <a:endParaRPr lang="en-GB" sz="1200" dirty="0">
              <a:latin typeface="Calibri" pitchFamily="34" charset="0"/>
              <a:cs typeface="Calibri" pitchFamily="34" charset="0"/>
            </a:endParaRPr>
          </a:p>
          <a:p>
            <a:pPr marL="0" indent="0">
              <a:buClr>
                <a:srgbClr val="0070C0"/>
              </a:buClr>
              <a:buSzPct val="75000"/>
              <a:buFont typeface="Wingdings" pitchFamily="2" charset="2"/>
              <a:buNone/>
            </a:pPr>
            <a:r>
              <a:rPr lang="en-GB" sz="1200" dirty="0">
                <a:latin typeface="Calibri" pitchFamily="34" charset="0"/>
                <a:cs typeface="Calibri" pitchFamily="34" charset="0"/>
              </a:rPr>
              <a:t>You could also encourage evaluation of effectiveness of Dickens’ choices by experimenting with alternatives. Does it alter how we see Scrooge’s character and actions, and does it lessen narrative pace and tension if the episode is written in complete sentences, </a:t>
            </a:r>
            <a:r>
              <a:rPr lang="en-GB" sz="1200" dirty="0" err="1">
                <a:latin typeface="Calibri" pitchFamily="34" charset="0"/>
                <a:cs typeface="Calibri" pitchFamily="34" charset="0"/>
              </a:rPr>
              <a:t>e.g</a:t>
            </a:r>
            <a:r>
              <a:rPr lang="en-GB" sz="1200" dirty="0">
                <a:latin typeface="Calibri" pitchFamily="34" charset="0"/>
                <a:cs typeface="Calibri" pitchFamily="34" charset="0"/>
              </a:rPr>
              <a:t>:</a:t>
            </a:r>
          </a:p>
          <a:p>
            <a:pPr>
              <a:buClr>
                <a:srgbClr val="0070C0"/>
              </a:buClr>
              <a:buSzPct val="75000"/>
            </a:pPr>
            <a:r>
              <a:rPr lang="en-GB" sz="1200" i="1" dirty="0">
                <a:solidFill>
                  <a:srgbClr val="FF0000"/>
                </a:solidFill>
                <a:latin typeface="Calibri" pitchFamily="34" charset="0"/>
                <a:cs typeface="Calibri" pitchFamily="34" charset="0"/>
              </a:rPr>
              <a:t>The sitting-room, bedroom and lumber-room were all as they should be. There was nobody under the table and there was nobody under the sofa. A small fire was lit in the grate; Scrooge’s spoon and basin lay ready and the little saucepan of gruel sat upon the hob….</a:t>
            </a:r>
          </a:p>
          <a:p>
            <a:pPr marL="0" indent="0">
              <a:buFont typeface="Arial" panose="020B0604020202020204" pitchFamily="34" charset="0"/>
              <a:buNone/>
            </a:pPr>
            <a:r>
              <a:rPr lang="en-GB" dirty="0"/>
              <a:t>What is lost in these choices compared to the original? Is anything gained by </a:t>
            </a:r>
            <a:r>
              <a:rPr lang="en-GB"/>
              <a:t>these choices? </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2159990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2308324"/>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Using deliberate repetition to reveal character and to highlight key moments in the plot </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8923" y="1124744"/>
            <a:ext cx="6353318" cy="5566374"/>
          </a:xfrm>
          <a:ln>
            <a:noFill/>
          </a:ln>
        </p:spPr>
        <p:txBody>
          <a:bodyPr>
            <a:normAutofit/>
          </a:bodyPr>
          <a:lstStyle/>
          <a:p>
            <a:pPr marL="0" indent="0" algn="just">
              <a:lnSpc>
                <a:spcPct val="125000"/>
              </a:lnSpc>
              <a:buNone/>
            </a:pPr>
            <a:r>
              <a:rPr lang="en-GB" sz="1900" dirty="0">
                <a:cs typeface="Calibri" pitchFamily="34" charset="0"/>
              </a:rPr>
              <a:t>Sitting-room, bedroom, lumber-room. All as they should be. Nobody under the table, nobody under the sofa; a small fire in the grate; spoon and basin ready; and the little saucepan of gruel (Scrooge had a cold in his head) upon the hob. Nobody under the bed; nobody in the closet; nobody in his dressing gown, which was hanging up in a suspicious attitude against the wall. Lumber room as usual. Old fire-guard, old shoes, two fish-baskets, washing-stand on three legs, and a poker.</a:t>
            </a:r>
          </a:p>
          <a:p>
            <a:pPr marL="0" indent="0" algn="just">
              <a:lnSpc>
                <a:spcPct val="125000"/>
              </a:lnSpc>
              <a:buNone/>
            </a:pPr>
            <a:r>
              <a:rPr lang="en-GB" sz="1900" dirty="0">
                <a:cs typeface="Calibri" pitchFamily="34" charset="0"/>
              </a:rPr>
              <a:t>Quite satisfied, he closed his door, and locked himself in; double-locked himself in, which was not his custom. Thus secured against surprise, he took off his cravat; put on his dressing-gown and slippers, and his nightcap; and sat down before the fire to take his gruel.</a:t>
            </a: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153603" y="1489958"/>
            <a:ext cx="1807117" cy="2417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7153603" y="748821"/>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p:cNvSpPr/>
          <p:nvPr/>
        </p:nvSpPr>
        <p:spPr>
          <a:xfrm>
            <a:off x="7347475" y="408456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7" name="TextBox 6">
            <a:extLst>
              <a:ext uri="{FF2B5EF4-FFF2-40B4-BE49-F238E27FC236}">
                <a16:creationId xmlns:a16="http://schemas.microsoft.com/office/drawing/2014/main" id="{444E6961-42FC-4D79-B01C-7F0A521BD667}"/>
              </a:ext>
            </a:extLst>
          </p:cNvPr>
          <p:cNvSpPr txBox="1"/>
          <p:nvPr/>
        </p:nvSpPr>
        <p:spPr>
          <a:xfrm>
            <a:off x="6876256" y="4649068"/>
            <a:ext cx="2082693" cy="1754326"/>
          </a:xfrm>
          <a:prstGeom prst="rect">
            <a:avLst/>
          </a:prstGeom>
          <a:noFill/>
        </p:spPr>
        <p:txBody>
          <a:bodyPr wrap="square" rtlCol="0">
            <a:spAutoFit/>
          </a:bodyPr>
          <a:lstStyle/>
          <a:p>
            <a:r>
              <a:rPr lang="en-GB" i="1" dirty="0">
                <a:solidFill>
                  <a:srgbClr val="FF0000"/>
                </a:solidFill>
              </a:rPr>
              <a:t>How many different kinds of repetition can you find in this extract? Is there too much?</a:t>
            </a:r>
            <a:endParaRPr lang="en-GB" dirty="0">
              <a:solidFill>
                <a:srgbClr val="FF0000"/>
              </a:solidFill>
            </a:endParaRPr>
          </a:p>
        </p:txBody>
      </p:sp>
      <p:sp>
        <p:nvSpPr>
          <p:cNvPr id="2" name="TextBox 1">
            <a:extLst>
              <a:ext uri="{FF2B5EF4-FFF2-40B4-BE49-F238E27FC236}">
                <a16:creationId xmlns:a16="http://schemas.microsoft.com/office/drawing/2014/main" id="{35F1C978-2367-413E-AA3B-082393C87FB8}"/>
              </a:ext>
            </a:extLst>
          </p:cNvPr>
          <p:cNvSpPr txBox="1"/>
          <p:nvPr/>
        </p:nvSpPr>
        <p:spPr>
          <a:xfrm>
            <a:off x="683568" y="404665"/>
            <a:ext cx="5832647" cy="646331"/>
          </a:xfrm>
          <a:prstGeom prst="rect">
            <a:avLst/>
          </a:prstGeom>
          <a:noFill/>
        </p:spPr>
        <p:txBody>
          <a:bodyPr wrap="square" rtlCol="0">
            <a:spAutoFit/>
          </a:bodyPr>
          <a:lstStyle/>
          <a:p>
            <a:r>
              <a:rPr lang="en-GB" sz="3600" dirty="0">
                <a:solidFill>
                  <a:srgbClr val="002060"/>
                </a:solidFill>
                <a:effectLst>
                  <a:outerShdw blurRad="38100" dist="38100" dir="2700000" algn="tl">
                    <a:srgbClr val="000000">
                      <a:alpha val="43137"/>
                    </a:srgbClr>
                  </a:outerShdw>
                </a:effectLst>
              </a:rPr>
              <a:t>Noticing Patterns in a Text</a:t>
            </a:r>
          </a:p>
        </p:txBody>
      </p:sp>
    </p:spTree>
    <p:extLst>
      <p:ext uri="{BB962C8B-B14F-4D97-AF65-F5344CB8AC3E}">
        <p14:creationId xmlns:p14="http://schemas.microsoft.com/office/powerpoint/2010/main" val="1645914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280" y="1124743"/>
            <a:ext cx="6764983" cy="5328591"/>
          </a:xfrm>
          <a:ln>
            <a:noFill/>
          </a:ln>
        </p:spPr>
        <p:txBody>
          <a:bodyPr>
            <a:normAutofit fontScale="92500"/>
          </a:bodyPr>
          <a:lstStyle/>
          <a:p>
            <a:pPr marL="0" indent="0">
              <a:lnSpc>
                <a:spcPct val="125000"/>
              </a:lnSpc>
              <a:buNone/>
            </a:pPr>
            <a:r>
              <a:rPr lang="en-GB" sz="1900" dirty="0">
                <a:solidFill>
                  <a:srgbClr val="7030A0"/>
                </a:solidFill>
                <a:cs typeface="Arial" panose="020B0604020202020204" pitchFamily="34" charset="0"/>
              </a:rPr>
              <a:t>Sitting-room, bedroom, lumber-room</a:t>
            </a:r>
            <a:r>
              <a:rPr lang="en-GB" sz="1900" dirty="0">
                <a:cs typeface="Arial" panose="020B0604020202020204" pitchFamily="34" charset="0"/>
              </a:rPr>
              <a:t>. </a:t>
            </a:r>
            <a:r>
              <a:rPr lang="en-GB" sz="1900" dirty="0">
                <a:solidFill>
                  <a:srgbClr val="7030A0"/>
                </a:solidFill>
                <a:cs typeface="Arial" panose="020B0604020202020204" pitchFamily="34" charset="0"/>
              </a:rPr>
              <a:t>All as they should be</a:t>
            </a:r>
            <a:r>
              <a:rPr lang="en-GB" sz="1900" dirty="0">
                <a:cs typeface="Arial" panose="020B0604020202020204" pitchFamily="34" charset="0"/>
              </a:rPr>
              <a:t>. </a:t>
            </a:r>
            <a:r>
              <a:rPr lang="en-GB" sz="1900" dirty="0">
                <a:solidFill>
                  <a:srgbClr val="FF0000"/>
                </a:solidFill>
                <a:cs typeface="Arial" panose="020B0604020202020204" pitchFamily="34" charset="0"/>
              </a:rPr>
              <a:t>Nobody under </a:t>
            </a:r>
            <a:r>
              <a:rPr lang="en-GB" sz="1900" dirty="0">
                <a:cs typeface="Arial" panose="020B0604020202020204" pitchFamily="34" charset="0"/>
              </a:rPr>
              <a:t>the </a:t>
            </a:r>
            <a:r>
              <a:rPr lang="en-GB" sz="1900" dirty="0">
                <a:solidFill>
                  <a:srgbClr val="00B050"/>
                </a:solidFill>
                <a:cs typeface="Arial" panose="020B0604020202020204" pitchFamily="34" charset="0"/>
              </a:rPr>
              <a:t>table</a:t>
            </a:r>
            <a:r>
              <a:rPr lang="en-GB" sz="1900" dirty="0">
                <a:cs typeface="Arial" panose="020B0604020202020204" pitchFamily="34" charset="0"/>
              </a:rPr>
              <a:t>, </a:t>
            </a:r>
            <a:r>
              <a:rPr lang="en-GB" sz="1900" dirty="0">
                <a:solidFill>
                  <a:srgbClr val="FF0000"/>
                </a:solidFill>
                <a:cs typeface="Arial" panose="020B0604020202020204" pitchFamily="34" charset="0"/>
              </a:rPr>
              <a:t>nobody under </a:t>
            </a:r>
            <a:r>
              <a:rPr lang="en-GB" sz="1900" dirty="0">
                <a:cs typeface="Arial" panose="020B0604020202020204" pitchFamily="34" charset="0"/>
              </a:rPr>
              <a:t>the </a:t>
            </a:r>
            <a:r>
              <a:rPr lang="en-GB" sz="1900" dirty="0">
                <a:solidFill>
                  <a:srgbClr val="00B050"/>
                </a:solidFill>
                <a:cs typeface="Arial" panose="020B0604020202020204" pitchFamily="34" charset="0"/>
              </a:rPr>
              <a:t>sofa</a:t>
            </a:r>
            <a:r>
              <a:rPr lang="en-GB" sz="1900" dirty="0">
                <a:cs typeface="Arial" panose="020B0604020202020204" pitchFamily="34" charset="0"/>
              </a:rPr>
              <a:t>; a small fire in the </a:t>
            </a:r>
            <a:r>
              <a:rPr lang="en-GB" sz="1900" dirty="0">
                <a:solidFill>
                  <a:srgbClr val="00B050"/>
                </a:solidFill>
                <a:cs typeface="Arial" panose="020B0604020202020204" pitchFamily="34" charset="0"/>
              </a:rPr>
              <a:t>grate</a:t>
            </a:r>
            <a:r>
              <a:rPr lang="en-GB" sz="1900" dirty="0">
                <a:cs typeface="Arial" panose="020B0604020202020204" pitchFamily="34" charset="0"/>
              </a:rPr>
              <a:t>; </a:t>
            </a:r>
            <a:r>
              <a:rPr lang="en-GB" sz="1900" dirty="0">
                <a:solidFill>
                  <a:srgbClr val="00B050"/>
                </a:solidFill>
                <a:cs typeface="Arial" panose="020B0604020202020204" pitchFamily="34" charset="0"/>
              </a:rPr>
              <a:t>spoon</a:t>
            </a:r>
            <a:r>
              <a:rPr lang="en-GB" sz="1900" dirty="0">
                <a:cs typeface="Arial" panose="020B0604020202020204" pitchFamily="34" charset="0"/>
              </a:rPr>
              <a:t> and </a:t>
            </a:r>
            <a:r>
              <a:rPr lang="en-GB" sz="1900" dirty="0">
                <a:solidFill>
                  <a:srgbClr val="00B050"/>
                </a:solidFill>
                <a:cs typeface="Arial" panose="020B0604020202020204" pitchFamily="34" charset="0"/>
              </a:rPr>
              <a:t>basin</a:t>
            </a:r>
            <a:r>
              <a:rPr lang="en-GB" sz="1900" dirty="0">
                <a:cs typeface="Arial" panose="020B0604020202020204" pitchFamily="34" charset="0"/>
              </a:rPr>
              <a:t> ready; and the little </a:t>
            </a:r>
            <a:r>
              <a:rPr lang="en-GB" sz="1900" dirty="0">
                <a:solidFill>
                  <a:srgbClr val="00B050"/>
                </a:solidFill>
                <a:cs typeface="Arial" panose="020B0604020202020204" pitchFamily="34" charset="0"/>
              </a:rPr>
              <a:t>saucepan</a:t>
            </a:r>
            <a:r>
              <a:rPr lang="en-GB" sz="1900" dirty="0">
                <a:cs typeface="Arial" panose="020B0604020202020204" pitchFamily="34" charset="0"/>
              </a:rPr>
              <a:t> of gruel (Scrooge had a cold in his head) upon the </a:t>
            </a:r>
            <a:r>
              <a:rPr lang="en-GB" sz="1900" dirty="0">
                <a:solidFill>
                  <a:srgbClr val="00B050"/>
                </a:solidFill>
                <a:cs typeface="Arial" panose="020B0604020202020204" pitchFamily="34" charset="0"/>
              </a:rPr>
              <a:t>hob</a:t>
            </a:r>
            <a:r>
              <a:rPr lang="en-GB" sz="1900" dirty="0">
                <a:cs typeface="Arial" panose="020B0604020202020204" pitchFamily="34" charset="0"/>
              </a:rPr>
              <a:t>. </a:t>
            </a:r>
            <a:r>
              <a:rPr lang="en-GB" sz="1900" dirty="0">
                <a:solidFill>
                  <a:srgbClr val="FF0000"/>
                </a:solidFill>
                <a:cs typeface="Arial" panose="020B0604020202020204" pitchFamily="34" charset="0"/>
              </a:rPr>
              <a:t>Nobody under </a:t>
            </a:r>
            <a:r>
              <a:rPr lang="en-GB" sz="1900" dirty="0">
                <a:cs typeface="Arial" panose="020B0604020202020204" pitchFamily="34" charset="0"/>
              </a:rPr>
              <a:t>the </a:t>
            </a:r>
            <a:r>
              <a:rPr lang="en-GB" sz="1900" dirty="0">
                <a:solidFill>
                  <a:srgbClr val="00B050"/>
                </a:solidFill>
                <a:cs typeface="Arial" panose="020B0604020202020204" pitchFamily="34" charset="0"/>
              </a:rPr>
              <a:t>bed</a:t>
            </a:r>
            <a:r>
              <a:rPr lang="en-GB" sz="1900" dirty="0">
                <a:cs typeface="Arial" panose="020B0604020202020204" pitchFamily="34" charset="0"/>
              </a:rPr>
              <a:t>; </a:t>
            </a:r>
            <a:r>
              <a:rPr lang="en-GB" sz="1900" dirty="0">
                <a:solidFill>
                  <a:srgbClr val="FF0000"/>
                </a:solidFill>
                <a:cs typeface="Arial" panose="020B0604020202020204" pitchFamily="34" charset="0"/>
              </a:rPr>
              <a:t>nobody in </a:t>
            </a:r>
            <a:r>
              <a:rPr lang="en-GB" sz="1900" dirty="0">
                <a:cs typeface="Arial" panose="020B0604020202020204" pitchFamily="34" charset="0"/>
              </a:rPr>
              <a:t>the </a:t>
            </a:r>
            <a:r>
              <a:rPr lang="en-GB" sz="1900" dirty="0">
                <a:solidFill>
                  <a:srgbClr val="00B050"/>
                </a:solidFill>
                <a:cs typeface="Arial" panose="020B0604020202020204" pitchFamily="34" charset="0"/>
              </a:rPr>
              <a:t>closet</a:t>
            </a:r>
            <a:r>
              <a:rPr lang="en-GB" sz="1900" dirty="0">
                <a:cs typeface="Arial" panose="020B0604020202020204" pitchFamily="34" charset="0"/>
              </a:rPr>
              <a:t>; </a:t>
            </a:r>
            <a:r>
              <a:rPr lang="en-GB" sz="1900" dirty="0">
                <a:solidFill>
                  <a:srgbClr val="FF0000"/>
                </a:solidFill>
                <a:cs typeface="Arial" panose="020B0604020202020204" pitchFamily="34" charset="0"/>
              </a:rPr>
              <a:t>nobody in </a:t>
            </a:r>
            <a:r>
              <a:rPr lang="en-GB" sz="1900" dirty="0">
                <a:cs typeface="Arial" panose="020B0604020202020204" pitchFamily="34" charset="0"/>
              </a:rPr>
              <a:t>his </a:t>
            </a:r>
            <a:r>
              <a:rPr lang="en-GB" sz="1900" dirty="0">
                <a:solidFill>
                  <a:srgbClr val="00B050"/>
                </a:solidFill>
                <a:cs typeface="Arial" panose="020B0604020202020204" pitchFamily="34" charset="0"/>
              </a:rPr>
              <a:t>dressing gown</a:t>
            </a:r>
            <a:r>
              <a:rPr lang="en-GB" sz="1900" dirty="0">
                <a:cs typeface="Arial" panose="020B0604020202020204" pitchFamily="34" charset="0"/>
              </a:rPr>
              <a:t>, which was hanging up in a suspicious attitude against the wall. </a:t>
            </a:r>
            <a:r>
              <a:rPr lang="en-GB" sz="1900" dirty="0">
                <a:solidFill>
                  <a:srgbClr val="7030A0"/>
                </a:solidFill>
                <a:cs typeface="Arial" panose="020B0604020202020204" pitchFamily="34" charset="0"/>
              </a:rPr>
              <a:t>Lumber room as usual. </a:t>
            </a:r>
            <a:r>
              <a:rPr lang="en-GB" sz="1900" dirty="0">
                <a:solidFill>
                  <a:srgbClr val="00B050"/>
                </a:solidFill>
                <a:cs typeface="Arial" panose="020B0604020202020204" pitchFamily="34" charset="0"/>
              </a:rPr>
              <a:t>Old fire-guard, old shoes, two fish-baskets, washing-stand on three legs, and a poker.</a:t>
            </a:r>
          </a:p>
          <a:p>
            <a:pPr marL="0" indent="0" algn="just">
              <a:lnSpc>
                <a:spcPct val="125000"/>
              </a:lnSpc>
              <a:buNone/>
            </a:pPr>
            <a:endParaRPr lang="en-GB" sz="1800" dirty="0">
              <a:cs typeface="Calibri" pitchFamily="34" charset="0"/>
            </a:endParaRPr>
          </a:p>
          <a:p>
            <a:pPr marL="0" indent="0">
              <a:lnSpc>
                <a:spcPct val="150000"/>
              </a:lnSpc>
              <a:spcBef>
                <a:spcPts val="0"/>
              </a:spcBef>
              <a:buNone/>
            </a:pPr>
            <a:r>
              <a:rPr lang="en-GB" sz="1900" dirty="0"/>
              <a:t>Did you notice: </a:t>
            </a:r>
          </a:p>
          <a:p>
            <a:pPr>
              <a:lnSpc>
                <a:spcPct val="110000"/>
              </a:lnSpc>
              <a:spcBef>
                <a:spcPts val="0"/>
              </a:spcBef>
              <a:buFont typeface="Wingdings" panose="05000000000000000000" pitchFamily="2" charset="2"/>
              <a:buChar char="q"/>
            </a:pPr>
            <a:r>
              <a:rPr lang="en-GB" sz="1900" dirty="0"/>
              <a:t>the listing of rooms and </a:t>
            </a:r>
            <a:r>
              <a:rPr lang="en-GB" sz="1900" dirty="0">
                <a:solidFill>
                  <a:srgbClr val="00B050"/>
                </a:solidFill>
              </a:rPr>
              <a:t>everyday household objects </a:t>
            </a:r>
            <a:r>
              <a:rPr lang="en-GB" sz="1900" dirty="0"/>
              <a:t>in them</a:t>
            </a:r>
          </a:p>
          <a:p>
            <a:pPr>
              <a:lnSpc>
                <a:spcPct val="110000"/>
              </a:lnSpc>
              <a:spcBef>
                <a:spcPts val="0"/>
              </a:spcBef>
              <a:buFont typeface="Wingdings" panose="05000000000000000000" pitchFamily="2" charset="2"/>
              <a:buChar char="q"/>
            </a:pPr>
            <a:r>
              <a:rPr lang="en-GB" sz="1900" dirty="0">
                <a:solidFill>
                  <a:srgbClr val="FF0000"/>
                </a:solidFill>
              </a:rPr>
              <a:t>how many clauses start in the same way: ‘nobody under/in’</a:t>
            </a:r>
          </a:p>
          <a:p>
            <a:pPr>
              <a:lnSpc>
                <a:spcPct val="110000"/>
              </a:lnSpc>
              <a:spcBef>
                <a:spcPts val="0"/>
              </a:spcBef>
              <a:buFont typeface="Wingdings" panose="05000000000000000000" pitchFamily="2" charset="2"/>
              <a:buChar char="q"/>
            </a:pPr>
            <a:r>
              <a:rPr lang="en-GB" sz="1900" dirty="0">
                <a:solidFill>
                  <a:srgbClr val="7030A0"/>
                </a:solidFill>
              </a:rPr>
              <a:t>the number of minor sentences without a main verb</a:t>
            </a:r>
          </a:p>
          <a:p>
            <a:pPr>
              <a:lnSpc>
                <a:spcPct val="110000"/>
              </a:lnSpc>
              <a:spcBef>
                <a:spcPts val="0"/>
              </a:spcBef>
              <a:buFont typeface="Wingdings" panose="05000000000000000000" pitchFamily="2" charset="2"/>
              <a:buChar char="q"/>
            </a:pPr>
            <a:r>
              <a:rPr lang="en-GB" sz="1900" dirty="0"/>
              <a:t>What might these choices reveal about Scrooge’s character and his state of mind?</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153603" y="1489958"/>
            <a:ext cx="1807117" cy="2417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7153603" y="748821"/>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8"/>
          <p:cNvSpPr/>
          <p:nvPr/>
        </p:nvSpPr>
        <p:spPr>
          <a:xfrm>
            <a:off x="7347475" y="408456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7" name="TextBox 6">
            <a:extLst>
              <a:ext uri="{FF2B5EF4-FFF2-40B4-BE49-F238E27FC236}">
                <a16:creationId xmlns:a16="http://schemas.microsoft.com/office/drawing/2014/main" id="{444E6961-42FC-4D79-B01C-7F0A521BD667}"/>
              </a:ext>
            </a:extLst>
          </p:cNvPr>
          <p:cNvSpPr txBox="1"/>
          <p:nvPr/>
        </p:nvSpPr>
        <p:spPr>
          <a:xfrm>
            <a:off x="7250539" y="4797152"/>
            <a:ext cx="1611474" cy="1477328"/>
          </a:xfrm>
          <a:prstGeom prst="rect">
            <a:avLst/>
          </a:prstGeom>
          <a:noFill/>
        </p:spPr>
        <p:txBody>
          <a:bodyPr wrap="square" rtlCol="0">
            <a:spAutoFit/>
          </a:bodyPr>
          <a:lstStyle/>
          <a:p>
            <a:r>
              <a:rPr lang="en-GB" i="1" dirty="0">
                <a:solidFill>
                  <a:srgbClr val="FF0000"/>
                </a:solidFill>
              </a:rPr>
              <a:t>How is the repetition created? What effects does it have? </a:t>
            </a:r>
            <a:endParaRPr lang="en-GB" dirty="0">
              <a:solidFill>
                <a:srgbClr val="FF0000"/>
              </a:solidFill>
            </a:endParaRPr>
          </a:p>
        </p:txBody>
      </p:sp>
      <p:sp>
        <p:nvSpPr>
          <p:cNvPr id="2" name="TextBox 1">
            <a:extLst>
              <a:ext uri="{FF2B5EF4-FFF2-40B4-BE49-F238E27FC236}">
                <a16:creationId xmlns:a16="http://schemas.microsoft.com/office/drawing/2014/main" id="{35F1C978-2367-413E-AA3B-082393C87FB8}"/>
              </a:ext>
            </a:extLst>
          </p:cNvPr>
          <p:cNvSpPr txBox="1"/>
          <p:nvPr/>
        </p:nvSpPr>
        <p:spPr>
          <a:xfrm>
            <a:off x="683568" y="404665"/>
            <a:ext cx="5832647" cy="646331"/>
          </a:xfrm>
          <a:prstGeom prst="rect">
            <a:avLst/>
          </a:prstGeom>
          <a:noFill/>
        </p:spPr>
        <p:txBody>
          <a:bodyPr wrap="square" rtlCol="0">
            <a:spAutoFit/>
          </a:bodyPr>
          <a:lstStyle/>
          <a:p>
            <a:r>
              <a:rPr lang="en-GB" sz="3600" dirty="0">
                <a:solidFill>
                  <a:srgbClr val="002060"/>
                </a:solidFill>
                <a:effectLst>
                  <a:outerShdw blurRad="38100" dist="38100" dir="2700000" algn="tl">
                    <a:srgbClr val="000000">
                      <a:alpha val="43137"/>
                    </a:srgbClr>
                  </a:outerShdw>
                </a:effectLst>
              </a:rPr>
              <a:t>Noticing Patterns in a Text</a:t>
            </a:r>
          </a:p>
        </p:txBody>
      </p:sp>
      <p:sp>
        <p:nvSpPr>
          <p:cNvPr id="10" name="Rounded Rectangle 8">
            <a:extLst>
              <a:ext uri="{FF2B5EF4-FFF2-40B4-BE49-F238E27FC236}">
                <a16:creationId xmlns:a16="http://schemas.microsoft.com/office/drawing/2014/main" id="{B9C3211F-9EA4-47CD-9C07-CE81E894FE69}"/>
              </a:ext>
            </a:extLst>
          </p:cNvPr>
          <p:cNvSpPr/>
          <p:nvPr/>
        </p:nvSpPr>
        <p:spPr>
          <a:xfrm>
            <a:off x="2891090" y="6039952"/>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466966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8922" y="1124744"/>
            <a:ext cx="6569341" cy="5149736"/>
          </a:xfrm>
          <a:ln>
            <a:noFill/>
          </a:ln>
        </p:spPr>
        <p:txBody>
          <a:bodyPr>
            <a:normAutofit/>
          </a:bodyPr>
          <a:lstStyle/>
          <a:p>
            <a:pPr marL="0" indent="0">
              <a:lnSpc>
                <a:spcPct val="125000"/>
              </a:lnSpc>
              <a:buNone/>
            </a:pPr>
            <a:r>
              <a:rPr lang="en-GB" sz="1900" dirty="0">
                <a:cs typeface="Calibri" pitchFamily="34" charset="0"/>
              </a:rPr>
              <a:t>Quite satisfied, </a:t>
            </a:r>
            <a:r>
              <a:rPr lang="en-GB" sz="1900" dirty="0">
                <a:solidFill>
                  <a:srgbClr val="FF0000"/>
                </a:solidFill>
                <a:cs typeface="Calibri" pitchFamily="34" charset="0"/>
              </a:rPr>
              <a:t>he closed his door</a:t>
            </a:r>
            <a:r>
              <a:rPr lang="en-GB" sz="1900" dirty="0">
                <a:cs typeface="Calibri" pitchFamily="34" charset="0"/>
              </a:rPr>
              <a:t>, and </a:t>
            </a:r>
            <a:r>
              <a:rPr lang="en-GB" sz="1900" dirty="0">
                <a:solidFill>
                  <a:srgbClr val="FF0000"/>
                </a:solidFill>
                <a:cs typeface="Calibri" pitchFamily="34" charset="0"/>
              </a:rPr>
              <a:t>locked himself in</a:t>
            </a:r>
            <a:r>
              <a:rPr lang="en-GB" sz="1900" dirty="0">
                <a:cs typeface="Calibri" pitchFamily="34" charset="0"/>
              </a:rPr>
              <a:t>; </a:t>
            </a:r>
            <a:r>
              <a:rPr lang="en-GB" sz="1900" dirty="0">
                <a:solidFill>
                  <a:srgbClr val="FF0000"/>
                </a:solidFill>
                <a:cs typeface="Calibri" pitchFamily="34" charset="0"/>
              </a:rPr>
              <a:t>double-locked himself in</a:t>
            </a:r>
            <a:r>
              <a:rPr lang="en-GB" sz="1900" dirty="0">
                <a:cs typeface="Calibri" pitchFamily="34" charset="0"/>
              </a:rPr>
              <a:t>, which was not his custom. Thus secured against surprise, he </a:t>
            </a:r>
            <a:r>
              <a:rPr lang="en-GB" sz="1900" dirty="0">
                <a:solidFill>
                  <a:srgbClr val="FF0000"/>
                </a:solidFill>
                <a:cs typeface="Calibri" pitchFamily="34" charset="0"/>
              </a:rPr>
              <a:t>took off </a:t>
            </a:r>
            <a:r>
              <a:rPr lang="en-GB" sz="1900" dirty="0">
                <a:cs typeface="Calibri" pitchFamily="34" charset="0"/>
              </a:rPr>
              <a:t>his cravat; </a:t>
            </a:r>
            <a:r>
              <a:rPr lang="en-GB" sz="1900" dirty="0">
                <a:solidFill>
                  <a:srgbClr val="FF0000"/>
                </a:solidFill>
                <a:cs typeface="Calibri" pitchFamily="34" charset="0"/>
              </a:rPr>
              <a:t>put on </a:t>
            </a:r>
            <a:r>
              <a:rPr lang="en-GB" sz="1900" dirty="0">
                <a:cs typeface="Calibri" pitchFamily="34" charset="0"/>
              </a:rPr>
              <a:t>his dressing-gown and slippers, and his nightcap; and </a:t>
            </a:r>
            <a:r>
              <a:rPr lang="en-GB" sz="1900" dirty="0">
                <a:solidFill>
                  <a:srgbClr val="FF0000"/>
                </a:solidFill>
                <a:cs typeface="Calibri" pitchFamily="34" charset="0"/>
              </a:rPr>
              <a:t>sat down </a:t>
            </a:r>
            <a:r>
              <a:rPr lang="en-GB" sz="1900" dirty="0">
                <a:cs typeface="Calibri" pitchFamily="34" charset="0"/>
              </a:rPr>
              <a:t>before the fire to take his gruel.</a:t>
            </a:r>
          </a:p>
          <a:p>
            <a:pPr marL="0" indent="0" algn="just">
              <a:lnSpc>
                <a:spcPct val="125000"/>
              </a:lnSpc>
              <a:buNone/>
            </a:pPr>
            <a:endParaRPr lang="en-GB" sz="2000" dirty="0">
              <a:cs typeface="Calibri" pitchFamily="34" charset="0"/>
            </a:endParaRPr>
          </a:p>
          <a:p>
            <a:pPr marL="0" indent="0" algn="just">
              <a:lnSpc>
                <a:spcPct val="125000"/>
              </a:lnSpc>
              <a:buNone/>
            </a:pPr>
            <a:r>
              <a:rPr lang="en-GB" sz="1800" dirty="0">
                <a:cs typeface="Calibri" pitchFamily="34" charset="0"/>
              </a:rPr>
              <a:t>Did you notice: </a:t>
            </a:r>
          </a:p>
          <a:p>
            <a:pPr>
              <a:buFont typeface="Wingdings" panose="05000000000000000000" pitchFamily="2" charset="2"/>
              <a:buChar char="q"/>
            </a:pPr>
            <a:r>
              <a:rPr lang="en-GB" sz="1800" dirty="0">
                <a:cs typeface="Calibri" pitchFamily="34" charset="0"/>
              </a:rPr>
              <a:t>the minor sentences without verbs have been replaced with </a:t>
            </a:r>
            <a:r>
              <a:rPr lang="en-GB" sz="1800" dirty="0">
                <a:solidFill>
                  <a:srgbClr val="FF0000"/>
                </a:solidFill>
                <a:cs typeface="Calibri" pitchFamily="34" charset="0"/>
              </a:rPr>
              <a:t>lists of co-ordinated main clauses with finite verbs (closed, locked, double-locked, took off, put on, sat down)</a:t>
            </a:r>
          </a:p>
          <a:p>
            <a:pPr>
              <a:buFont typeface="Wingdings" panose="05000000000000000000" pitchFamily="2" charset="2"/>
              <a:buChar char="q"/>
            </a:pPr>
            <a:r>
              <a:rPr lang="en-GB" sz="1800" dirty="0">
                <a:cs typeface="Calibri" pitchFamily="34" charset="0"/>
              </a:rPr>
              <a:t>the verb choices that come from the same lexical field (closed, locked, double-locked, secured)</a:t>
            </a:r>
          </a:p>
          <a:p>
            <a:pPr>
              <a:buFont typeface="Wingdings" panose="05000000000000000000" pitchFamily="2" charset="2"/>
              <a:buChar char="q"/>
            </a:pPr>
            <a:r>
              <a:rPr lang="en-GB" sz="1800" dirty="0"/>
              <a:t>What might these choices reveal about Scrooge’s character and his state of mind? How do they prepare us for a key moment in the plot, the appearance of Marley’s ghost?  </a:t>
            </a:r>
          </a:p>
          <a:p>
            <a:pPr marL="0" indent="0">
              <a:buNone/>
            </a:pPr>
            <a:endParaRPr lang="en-GB" sz="1800" dirty="0">
              <a:cs typeface="Calibri" pitchFamily="34" charset="0"/>
            </a:endParaRPr>
          </a:p>
          <a:p>
            <a:pPr marL="0" indent="0" algn="just">
              <a:lnSpc>
                <a:spcPct val="125000"/>
              </a:lnSpc>
              <a:buNone/>
            </a:pPr>
            <a:endParaRPr lang="en-GB" sz="2000" dirty="0">
              <a:cs typeface="Calibri" pitchFamily="34" charset="0"/>
            </a:endParaRPr>
          </a:p>
          <a:p>
            <a:pPr marL="0" indent="0" algn="just">
              <a:lnSpc>
                <a:spcPct val="125000"/>
              </a:lnSpc>
              <a:buNone/>
            </a:pPr>
            <a:endParaRPr lang="en-GB" sz="2000" dirty="0">
              <a:latin typeface="Calibri" pitchFamily="34" charset="0"/>
              <a:cs typeface="Calibri" pitchFamily="34" charset="0"/>
            </a:endParaRP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153603" y="1489958"/>
            <a:ext cx="1807117" cy="2417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7153603" y="748821"/>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8"/>
          <p:cNvSpPr/>
          <p:nvPr/>
        </p:nvSpPr>
        <p:spPr>
          <a:xfrm>
            <a:off x="7347475" y="408456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7" name="TextBox 6">
            <a:extLst>
              <a:ext uri="{FF2B5EF4-FFF2-40B4-BE49-F238E27FC236}">
                <a16:creationId xmlns:a16="http://schemas.microsoft.com/office/drawing/2014/main" id="{444E6961-42FC-4D79-B01C-7F0A521BD667}"/>
              </a:ext>
            </a:extLst>
          </p:cNvPr>
          <p:cNvSpPr txBox="1"/>
          <p:nvPr/>
        </p:nvSpPr>
        <p:spPr>
          <a:xfrm>
            <a:off x="7250539" y="4797152"/>
            <a:ext cx="1611474" cy="1477328"/>
          </a:xfrm>
          <a:prstGeom prst="rect">
            <a:avLst/>
          </a:prstGeom>
          <a:noFill/>
        </p:spPr>
        <p:txBody>
          <a:bodyPr wrap="square" rtlCol="0">
            <a:spAutoFit/>
          </a:bodyPr>
          <a:lstStyle/>
          <a:p>
            <a:r>
              <a:rPr lang="en-GB" i="1" dirty="0">
                <a:solidFill>
                  <a:srgbClr val="FF0000"/>
                </a:solidFill>
              </a:rPr>
              <a:t>How is the repetition created? What effects does it have? </a:t>
            </a:r>
            <a:endParaRPr lang="en-GB" dirty="0">
              <a:solidFill>
                <a:srgbClr val="FF0000"/>
              </a:solidFill>
            </a:endParaRPr>
          </a:p>
        </p:txBody>
      </p:sp>
      <p:sp>
        <p:nvSpPr>
          <p:cNvPr id="2" name="TextBox 1">
            <a:extLst>
              <a:ext uri="{FF2B5EF4-FFF2-40B4-BE49-F238E27FC236}">
                <a16:creationId xmlns:a16="http://schemas.microsoft.com/office/drawing/2014/main" id="{35F1C978-2367-413E-AA3B-082393C87FB8}"/>
              </a:ext>
            </a:extLst>
          </p:cNvPr>
          <p:cNvSpPr txBox="1"/>
          <p:nvPr/>
        </p:nvSpPr>
        <p:spPr>
          <a:xfrm>
            <a:off x="683568" y="404665"/>
            <a:ext cx="5832647" cy="646331"/>
          </a:xfrm>
          <a:prstGeom prst="rect">
            <a:avLst/>
          </a:prstGeom>
          <a:noFill/>
        </p:spPr>
        <p:txBody>
          <a:bodyPr wrap="square" rtlCol="0">
            <a:spAutoFit/>
          </a:bodyPr>
          <a:lstStyle/>
          <a:p>
            <a:r>
              <a:rPr lang="en-GB" sz="3600" dirty="0">
                <a:solidFill>
                  <a:srgbClr val="002060"/>
                </a:solidFill>
                <a:effectLst>
                  <a:outerShdw blurRad="38100" dist="38100" dir="2700000" algn="tl">
                    <a:srgbClr val="000000">
                      <a:alpha val="43137"/>
                    </a:srgbClr>
                  </a:outerShdw>
                </a:effectLst>
              </a:rPr>
              <a:t>Noticing Patterns in a Text</a:t>
            </a:r>
          </a:p>
        </p:txBody>
      </p:sp>
      <p:sp>
        <p:nvSpPr>
          <p:cNvPr id="10" name="Rounded Rectangle 8">
            <a:extLst>
              <a:ext uri="{FF2B5EF4-FFF2-40B4-BE49-F238E27FC236}">
                <a16:creationId xmlns:a16="http://schemas.microsoft.com/office/drawing/2014/main" id="{786B868F-FC49-407D-A448-298EEE1D34B2}"/>
              </a:ext>
            </a:extLst>
          </p:cNvPr>
          <p:cNvSpPr/>
          <p:nvPr/>
        </p:nvSpPr>
        <p:spPr>
          <a:xfrm>
            <a:off x="4716016" y="6275444"/>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1942044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376264"/>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write fiction, you  can think about </a:t>
            </a:r>
            <a:r>
              <a:rPr lang="en-GB" sz="1800" dirty="0">
                <a:solidFill>
                  <a:srgbClr val="FF0000"/>
                </a:solidFill>
              </a:rPr>
              <a:t>how to show what a character is like or how to emphasise a key moment in the plot</a:t>
            </a:r>
            <a:r>
              <a:rPr lang="en-GB" sz="1800" dirty="0"/>
              <a:t>. </a:t>
            </a:r>
          </a:p>
          <a:p>
            <a:pPr marL="0" indent="0">
              <a:lnSpc>
                <a:spcPts val="2800"/>
              </a:lnSpc>
              <a:spcBef>
                <a:spcPts val="0"/>
              </a:spcBef>
              <a:buNone/>
            </a:pPr>
            <a:endParaRPr lang="en-GB" sz="1800" dirty="0"/>
          </a:p>
          <a:p>
            <a:pPr marL="0" indent="0">
              <a:lnSpc>
                <a:spcPts val="2800"/>
              </a:lnSpc>
              <a:spcBef>
                <a:spcPts val="0"/>
              </a:spcBef>
              <a:buNone/>
            </a:pPr>
            <a:r>
              <a:rPr lang="en-GB" sz="1800" dirty="0"/>
              <a:t>You might want to draw attention to a character and to actions by using deliberate repetition in your vocabulary choices or sentence structures.</a:t>
            </a:r>
          </a:p>
          <a:p>
            <a:pPr marL="59357" indent="0">
              <a:lnSpc>
                <a:spcPts val="2400"/>
              </a:lnSpc>
              <a:spcBef>
                <a:spcPts val="0"/>
              </a:spcBef>
              <a:spcAft>
                <a:spcPts val="554"/>
              </a:spcAft>
              <a:buClrTx/>
              <a:buSzPct val="80000"/>
              <a:buNone/>
            </a:pPr>
            <a:endParaRPr lang="en-GB" sz="1800" u="sng"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8923" y="1124744"/>
            <a:ext cx="6353318" cy="5566374"/>
          </a:xfrm>
          <a:ln>
            <a:noFill/>
          </a:ln>
        </p:spPr>
        <p:txBody>
          <a:bodyPr>
            <a:normAutofit/>
          </a:bodyPr>
          <a:lstStyle/>
          <a:p>
            <a:pPr marL="0" indent="0" algn="just">
              <a:lnSpc>
                <a:spcPct val="125000"/>
              </a:lnSpc>
              <a:buNone/>
            </a:pPr>
            <a:r>
              <a:rPr lang="en-GB" sz="1900" dirty="0">
                <a:cs typeface="Calibri" pitchFamily="34" charset="0"/>
              </a:rPr>
              <a:t>Sitting-room, bedroom, lumber-room. All as they should be. Nobody under the table, nobody under the sofa; a small fire in the grate; spoon and basin ready; and the little saucepan of gruel (Scrooge had a cold in his head) upon the hob. Nobody under the bed; nobody in the closet; nobody in his dressing gown, which was hanging up in a suspicious attitude against the wall. Lumber room as usual. Old fire-guard, old shoes, two fish-baskets, washing-stand on three legs, and a poker.</a:t>
            </a:r>
          </a:p>
          <a:p>
            <a:pPr marL="0" indent="0" algn="just">
              <a:lnSpc>
                <a:spcPct val="125000"/>
              </a:lnSpc>
              <a:buNone/>
            </a:pPr>
            <a:r>
              <a:rPr lang="en-GB" sz="1900" dirty="0">
                <a:cs typeface="Calibri" pitchFamily="34" charset="0"/>
              </a:rPr>
              <a:t>Quite satisfied, he closed his door, and locked himself in; double-locked himself in, which was not his custom. Thus secured against surprise, he took off his cravat; put on his dressing-gown and slippers, and his nightcap; and sat down before the fire to take his gruel.</a:t>
            </a: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151832" y="815806"/>
            <a:ext cx="1807117" cy="2417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7145169" y="200380"/>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p:cNvSpPr/>
          <p:nvPr/>
        </p:nvSpPr>
        <p:spPr>
          <a:xfrm>
            <a:off x="7339041" y="339090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7" name="TextBox 6">
            <a:extLst>
              <a:ext uri="{FF2B5EF4-FFF2-40B4-BE49-F238E27FC236}">
                <a16:creationId xmlns:a16="http://schemas.microsoft.com/office/drawing/2014/main" id="{444E6961-42FC-4D79-B01C-7F0A521BD667}"/>
              </a:ext>
            </a:extLst>
          </p:cNvPr>
          <p:cNvSpPr txBox="1"/>
          <p:nvPr/>
        </p:nvSpPr>
        <p:spPr>
          <a:xfrm>
            <a:off x="6876256" y="3831221"/>
            <a:ext cx="2082693" cy="2862322"/>
          </a:xfrm>
          <a:prstGeom prst="rect">
            <a:avLst/>
          </a:prstGeom>
          <a:noFill/>
        </p:spPr>
        <p:txBody>
          <a:bodyPr wrap="square" rtlCol="0">
            <a:spAutoFit/>
          </a:bodyPr>
          <a:lstStyle/>
          <a:p>
            <a:r>
              <a:rPr lang="en-GB" i="1" dirty="0">
                <a:solidFill>
                  <a:srgbClr val="FF0000"/>
                </a:solidFill>
              </a:rPr>
              <a:t>How effectively does Dickens use repetition of language and structure to reveal Scrooge’s character and to highlight a key moment in the plot? </a:t>
            </a:r>
            <a:endParaRPr lang="en-GB" dirty="0">
              <a:solidFill>
                <a:srgbClr val="FF0000"/>
              </a:solidFill>
            </a:endParaRPr>
          </a:p>
        </p:txBody>
      </p:sp>
      <p:sp>
        <p:nvSpPr>
          <p:cNvPr id="2" name="TextBox 1">
            <a:extLst>
              <a:ext uri="{FF2B5EF4-FFF2-40B4-BE49-F238E27FC236}">
                <a16:creationId xmlns:a16="http://schemas.microsoft.com/office/drawing/2014/main" id="{35F1C978-2367-413E-AA3B-082393C87FB8}"/>
              </a:ext>
            </a:extLst>
          </p:cNvPr>
          <p:cNvSpPr txBox="1"/>
          <p:nvPr/>
        </p:nvSpPr>
        <p:spPr>
          <a:xfrm>
            <a:off x="683568" y="404665"/>
            <a:ext cx="5832647" cy="646331"/>
          </a:xfrm>
          <a:prstGeom prst="rect">
            <a:avLst/>
          </a:prstGeom>
          <a:noFill/>
        </p:spPr>
        <p:txBody>
          <a:bodyPr wrap="square" rtlCol="0">
            <a:spAutoFit/>
          </a:bodyPr>
          <a:lstStyle/>
          <a:p>
            <a:r>
              <a:rPr lang="en-GB" sz="3600" dirty="0">
                <a:solidFill>
                  <a:srgbClr val="002060"/>
                </a:solidFill>
                <a:effectLst>
                  <a:outerShdw blurRad="38100" dist="38100" dir="2700000" algn="tl">
                    <a:srgbClr val="000000">
                      <a:alpha val="43137"/>
                    </a:srgbClr>
                  </a:outerShdw>
                </a:effectLst>
              </a:rPr>
              <a:t>Noticing Patterns in a Text</a:t>
            </a:r>
          </a:p>
        </p:txBody>
      </p:sp>
      <p:sp>
        <p:nvSpPr>
          <p:cNvPr id="10" name="Rounded Rectangle 8">
            <a:extLst>
              <a:ext uri="{FF2B5EF4-FFF2-40B4-BE49-F238E27FC236}">
                <a16:creationId xmlns:a16="http://schemas.microsoft.com/office/drawing/2014/main" id="{54C76174-8F02-47D6-B64D-B3555B682DF2}"/>
              </a:ext>
            </a:extLst>
          </p:cNvPr>
          <p:cNvSpPr/>
          <p:nvPr/>
        </p:nvSpPr>
        <p:spPr>
          <a:xfrm>
            <a:off x="5386647" y="6117784"/>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328977422"/>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4112</TotalTime>
  <Words>1783</Words>
  <Application>Microsoft Office PowerPoint</Application>
  <PresentationFormat>On-screen Show (4:3)</PresentationFormat>
  <Paragraphs>92</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Black</vt:lpstr>
      <vt:lpstr>Calibri</vt:lpstr>
      <vt:lpstr>Times New Roman</vt:lpstr>
      <vt:lpstr>Wingdings</vt:lpstr>
      <vt:lpstr>Pixel</vt:lpstr>
      <vt:lpstr>PowerPoint Presentation</vt:lpstr>
      <vt:lpstr>LEAD Principles</vt:lpstr>
      <vt:lpstr>PowerPoint Presentation</vt:lpstr>
      <vt:lpstr>PowerPoint Presentation</vt:lpstr>
      <vt:lpstr>PowerPoint Presentation</vt:lpstr>
      <vt:lpstr>Verbalising the Grammar-Writing Link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467</cp:revision>
  <cp:lastPrinted>2016-04-04T06:59:35Z</cp:lastPrinted>
  <dcterms:created xsi:type="dcterms:W3CDTF">2006-06-23T08:27:44Z</dcterms:created>
  <dcterms:modified xsi:type="dcterms:W3CDTF">2020-01-17T13:27:06Z</dcterms:modified>
</cp:coreProperties>
</file>